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47</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Sheet1!$B$2:$B$6</c:f>
              <c:numCache>
                <c:formatCode>0.0</c:formatCode>
                <c:ptCount val="5"/>
                <c:pt idx="0">
                  <c:v>7.8</c:v>
                </c:pt>
                <c:pt idx="1">
                  <c:v>7.6</c:v>
                </c:pt>
                <c:pt idx="2">
                  <c:v>7.6</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Sheet1!$C$2:$C$6</c:f>
              <c:numCache>
                <c:formatCode>0.0</c:formatCode>
                <c:ptCount val="5"/>
                <c:pt idx="0">
                  <c:v>2.2000000000000002</c:v>
                </c:pt>
                <c:pt idx="1">
                  <c:v>2.4000000000000004</c:v>
                </c:pt>
                <c:pt idx="2">
                  <c:v>2.4000000000000004</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Sheet1!$B$2:$B$6</c:f>
              <c:numCache>
                <c:formatCode>0.0</c:formatCode>
                <c:ptCount val="5"/>
                <c:pt idx="0">
                  <c:v>6.9</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Sheet1!$C$2:$C$6</c:f>
              <c:numCache>
                <c:formatCode>0.0</c:formatCode>
                <c:ptCount val="5"/>
                <c:pt idx="0">
                  <c:v>3.0999999999999996</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0.16770289855499954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9.3075000000000685E-2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0.97168999999999972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9.3074999999999797E-2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0.33385100000000012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0.62241100000000049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6.99709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0.16274617342530018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9.3833000000000055E-2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0.97960499999999939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9.3833000000000055E-2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0.33657000000000004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0.8443719999999999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7.2554530000000002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1.461595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0.4498009999999999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0.12540200000000024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1.3091699999999991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0.12540200000000112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0.44980099999999901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2.9240000000001487E-2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8.2706959999999992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6.977600000000006E-2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0.35344700000000007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9.853899999999971E-2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1.0287259999999998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9.8538000000000459E-2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0.35344700000000007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0.56985699999999984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6.8238110000000001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0.13753200000000021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0.3397250000000005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9.4712999999999603E-2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0.98879000000000072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9.4712999999998715E-2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0.33972600000000064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0.77545300000000061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7.9095899999999997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0.10461299999999873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0.13474300000000028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3.7565000000000737E-2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0.39217799999999947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3.7565999999999988E-2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0.13474300000000028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0.18081800000000037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8.9786009999999994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4</c:v>
                </c:pt>
                <c:pt idx="1">
                  <c:v>35</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0.10345799999999983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0.32307299999999994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9.0069999999999872E-2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0.94032300000000024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9.0069999999999872E-2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0.32307400000000008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0.7657090000000002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4.2553070000000002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0.34598700000000004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0.33622199999999935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9.3736000000000708E-2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0.97859099999999977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9.3735999999999819E-2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0.3362210000000001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0.88061100000000003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6.7020960000000001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0.37469898525759948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0.15353700000000003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1.6028970000000005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0.15353599999999901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0.55071900000000085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0.67202600000000068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7.8260389999999997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0.9474209999999994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0.38244100000000003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0.10662100000000052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1.1131149999999996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0.10662199999999977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0.38244100000000003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0.45461099999999988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8.4677849999999992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1.1870949999999998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0.4215340000000003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0.11751999999999985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1.2268990000000004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0.11751999999999985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0.4215340000000003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0.85020000000000007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6.4065580000000004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Q44. Did hospital staff discuss with you whether you may need any further health or social care services after leaving hospital?</c:v>
                </c:pt>
                <c:pt idx="1">
                  <c:v>The hospital and ward Q10. If you brought medication with you to hospital, were you able to take it when you needed to?</c:v>
                </c:pt>
                <c:pt idx="2">
                  <c:v>The hospital and ward Q5. Were you ever prevented from sleeping at night by hospital lighting?</c:v>
                </c:pt>
                <c:pt idx="3">
                  <c:v>Your care and treatment Q25. How much information about your condition or treatment was given to you?</c:v>
                </c:pt>
                <c:pt idx="4">
                  <c:v>Doctors Q16. When you asked doctors questions, did you get answers you could understand?</c:v>
                </c:pt>
              </c:strCache>
            </c:strRef>
          </c:cat>
          <c:val>
            <c:numRef>
              <c:f>Sheet1!$B$2:$B$6</c:f>
              <c:numCache>
                <c:formatCode>0.0</c:formatCode>
                <c:ptCount val="5"/>
                <c:pt idx="0">
                  <c:v>8.5</c:v>
                </c:pt>
                <c:pt idx="1">
                  <c:v>8.5</c:v>
                </c:pt>
                <c:pt idx="2">
                  <c:v>8.4</c:v>
                </c:pt>
                <c:pt idx="3">
                  <c:v>9.1</c:v>
                </c:pt>
                <c:pt idx="4">
                  <c:v>8.9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Q44. Did hospital staff discuss with you whether you may need any further health or social care services after leaving hospital?</c:v>
                </c:pt>
                <c:pt idx="1">
                  <c:v>The hospital and ward Q10. If you brought medication with you to hospital, were you able to take it when you needed to?</c:v>
                </c:pt>
                <c:pt idx="2">
                  <c:v>The hospital and ward Q5. Were you ever prevented from sleeping at night by hospital lighting?</c:v>
                </c:pt>
                <c:pt idx="3">
                  <c:v>Your care and treatment Q25. How much information about your condition or treatment was given to you?</c:v>
                </c:pt>
                <c:pt idx="4">
                  <c:v>Doctors Q16. When you asked doctors questions, did you get answers you could understand?</c:v>
                </c:pt>
              </c:strCache>
            </c:strRef>
          </c:cat>
          <c:val>
            <c:numRef>
              <c:f>Sheet1!$C$2:$C$6</c:f>
              <c:numCache>
                <c:formatCode>0.0</c:formatCode>
                <c:ptCount val="5"/>
                <c:pt idx="0">
                  <c:v>8</c:v>
                </c:pt>
                <c:pt idx="1">
                  <c:v>8.1</c:v>
                </c:pt>
                <c:pt idx="2">
                  <c:v>8.1</c:v>
                </c:pt>
                <c:pt idx="3">
                  <c:v>8.8000000000000007</c:v>
                </c:pt>
                <c:pt idx="4">
                  <c:v>8.6999999999999993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Your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Your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Your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Your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Your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Your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Your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Your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1.6090657084488</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Sheet1!$B$2:$B$6</c:f>
              <c:numCache>
                <c:formatCode>0.0</c:formatCode>
                <c:ptCount val="5"/>
                <c:pt idx="0">
                  <c:v>1.6</c:v>
                </c:pt>
                <c:pt idx="1">
                  <c:v>1.6</c:v>
                </c:pt>
                <c:pt idx="2">
                  <c:v>1.6</c:v>
                </c:pt>
                <c:pt idx="3">
                  <c:v>1.4</c:v>
                </c:pt>
                <c:pt idx="4">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Sheet1!$C$2:$C$6</c:f>
              <c:numCache>
                <c:formatCode>0.0</c:formatCode>
                <c:ptCount val="5"/>
                <c:pt idx="0">
                  <c:v>8.4</c:v>
                </c:pt>
                <c:pt idx="1">
                  <c:v>8.4</c:v>
                </c:pt>
                <c:pt idx="2">
                  <c:v>8.4</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Sheet1!$B$2:$B$6</c:f>
              <c:numCache>
                <c:formatCode>0.0</c:formatCode>
                <c:ptCount val="5"/>
                <c:pt idx="0">
                  <c:v>0.7</c:v>
                </c:pt>
                <c:pt idx="1">
                  <c:v>0.8</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Sheet1!$C$2:$C$6</c:f>
              <c:numCache>
                <c:formatCode>0.0</c:formatCode>
                <c:ptCount val="5"/>
                <c:pt idx="0">
                  <c:v>9.3000000000000007</c:v>
                </c:pt>
                <c:pt idx="1">
                  <c:v>9.1999999999999993</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7.2626557190600016E-2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0.12984899999999999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1.3556080000000001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0.1298490000000001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0.46575599999999984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0.78988300000000011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1.6090660000000001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Your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Your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Your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Your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Your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Your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Your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Your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9.1432023343604296</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Admission to hospital Q3. How long do you feel you had to wait to get to a bed on a ward after you arrived at the hospital?</c:v>
                </c:pt>
                <c:pt idx="2">
                  <c:v>The hospital and ward Q14. Were you able to get hospital food outside of set meal times?</c:v>
                </c:pt>
                <c:pt idx="3">
                  <c:v>The hospital and ward Q9. Did you get enough help from staff to wash or keep yourself clean?</c:v>
                </c:pt>
                <c:pt idx="4">
                  <c:v>Leaving hospital Q41. Thinking about any medicine you were to take at home, were you given any of the following?</c:v>
                </c:pt>
              </c:strCache>
            </c:strRef>
          </c:cat>
          <c:val>
            <c:numRef>
              <c:f>Sheet1!$B$2:$B$6</c:f>
              <c:numCache>
                <c:formatCode>0.0</c:formatCode>
                <c:ptCount val="5"/>
                <c:pt idx="0">
                  <c:v>6.2</c:v>
                </c:pt>
                <c:pt idx="1">
                  <c:v>6.4</c:v>
                </c:pt>
                <c:pt idx="2">
                  <c:v>5.5</c:v>
                </c:pt>
                <c:pt idx="3">
                  <c:v>7.8</c:v>
                </c:pt>
                <c:pt idx="4">
                  <c:v>4.3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Admission to hospital Q3. How long do you feel you had to wait to get to a bed on a ward after you arrived at the hospital?</c:v>
                </c:pt>
                <c:pt idx="2">
                  <c:v>The hospital and ward Q14. Were you able to get hospital food outside of set meal times?</c:v>
                </c:pt>
                <c:pt idx="3">
                  <c:v>The hospital and ward Q9. Did you get enough help from staff to wash or keep yourself clean?</c:v>
                </c:pt>
                <c:pt idx="4">
                  <c:v>Leaving hospital Q41. Thinking about any medicine you were to take at home, were you given any of the following?</c:v>
                </c:pt>
              </c:strCache>
            </c:strRef>
          </c:cat>
          <c:val>
            <c:numRef>
              <c:f>Sheet1!$C$2:$C$6</c:f>
              <c:numCache>
                <c:formatCode>0.0</c:formatCode>
                <c:ptCount val="5"/>
                <c:pt idx="0">
                  <c:v>6.7</c:v>
                </c:pt>
                <c:pt idx="1">
                  <c:v>6.8</c:v>
                </c:pt>
                <c:pt idx="2">
                  <c:v>5.9</c:v>
                </c:pt>
                <c:pt idx="3">
                  <c:v>8.1</c:v>
                </c:pt>
                <c:pt idx="4">
                  <c:v>4.5999999999999996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Sheet1!$B$2:$B$6</c:f>
              <c:numCache>
                <c:formatCode>0.0</c:formatCode>
                <c:ptCount val="5"/>
                <c:pt idx="0">
                  <c:v>9.4</c:v>
                </c:pt>
                <c:pt idx="1">
                  <c:v>9.3000000000000007</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Sheet1!$C$2:$C$6</c:f>
              <c:numCache>
                <c:formatCode>0.0</c:formatCode>
                <c:ptCount val="5"/>
                <c:pt idx="0">
                  <c:v>0.59999999999999964</c:v>
                </c:pt>
                <c:pt idx="1">
                  <c:v>0.69999999999999929</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Sheet1!$B$2:$B$6</c:f>
              <c:numCache>
                <c:formatCode>0.0</c:formatCode>
                <c:ptCount val="5"/>
                <c:pt idx="0">
                  <c:v>8.6999999999999993</c:v>
                </c:pt>
                <c:pt idx="1">
                  <c:v>8.8000000000000007</c:v>
                </c:pt>
                <c:pt idx="2">
                  <c:v>8.8000000000000007</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Sheet1!$C$2:$C$6</c:f>
              <c:numCache>
                <c:formatCode>0.0</c:formatCode>
                <c:ptCount val="5"/>
                <c:pt idx="0">
                  <c:v>1.3000000000000007</c:v>
                </c:pt>
                <c:pt idx="1">
                  <c:v>1.1999999999999993</c:v>
                </c:pt>
                <c:pt idx="2">
                  <c:v>1.1999999999999993</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0.24255699999999969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0.22640400000000049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6.3119000000000369E-2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0.65896099999999969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6.3119000000000369E-2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0.22640400000000049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7.0014999999999716E-2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9.1432020000000005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Your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Your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Your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Your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Your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Your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Your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Your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8.0658661969121397</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Sheet1!$B$2:$B$6</c:f>
              <c:numCache>
                <c:formatCode>0.0</c:formatCode>
                <c:ptCount val="5"/>
                <c:pt idx="0">
                  <c:v>8.8000000000000007</c:v>
                </c:pt>
                <c:pt idx="1">
                  <c:v>8.6</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Sheet1!$C$2:$C$6</c:f>
              <c:numCache>
                <c:formatCode>0.0</c:formatCode>
                <c:ptCount val="5"/>
                <c:pt idx="0">
                  <c:v>1.1999999999999993</c:v>
                </c:pt>
                <c:pt idx="1">
                  <c:v>1.4000000000000004</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Sheet1!$B$2:$B$6</c:f>
              <c:numCache>
                <c:formatCode>0.0</c:formatCode>
                <c:ptCount val="5"/>
                <c:pt idx="0">
                  <c:v>7.8</c:v>
                </c:pt>
                <c:pt idx="1">
                  <c:v>7.8</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Sheet1!$C$2:$C$6</c:f>
              <c:numCache>
                <c:formatCode>0.0</c:formatCode>
                <c:ptCount val="5"/>
                <c:pt idx="0">
                  <c:v>2.2000000000000002</c:v>
                </c:pt>
                <c:pt idx="1">
                  <c:v>2.2000000000000002</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0.25842702827430042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8.2591999999999999E-2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0.8622469999999991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8.2591999999999999E-2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0.29624900000000132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0.45133299999999998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8.0658659999999998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6.2</c:v>
                </c:pt>
                <c:pt idx="1">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3.8</c:v>
                </c:pt>
                <c:pt idx="1">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Your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Your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Your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Your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Your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Your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Your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Your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6.96209686196896</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Sheet1!$B$2:$B$6</c:f>
              <c:numCache>
                <c:formatCode>0.0</c:formatCode>
                <c:ptCount val="5"/>
                <c:pt idx="0">
                  <c:v>8</c:v>
                </c:pt>
                <c:pt idx="1">
                  <c:v>7.8</c:v>
                </c:pt>
                <c:pt idx="2">
                  <c:v>7.8</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Sheet1!$C$2:$C$6</c:f>
              <c:numCache>
                <c:formatCode>0.0</c:formatCode>
                <c:ptCount val="5"/>
                <c:pt idx="0">
                  <c:v>2</c:v>
                </c:pt>
                <c:pt idx="1">
                  <c:v>2.2000000000000002</c:v>
                </c:pt>
                <c:pt idx="2">
                  <c:v>2.2000000000000002</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5.3</c:v>
                </c:pt>
                <c:pt idx="1">
                  <c:v>5.0999999999999996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4.7</c:v>
                </c:pt>
                <c:pt idx="1">
                  <c:v>4.9000000000000004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9.6999999999999993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0.30000000000000071</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Sheet1!$B$2:$B$6</c:f>
              <c:numCache>
                <c:formatCode>0.0</c:formatCode>
                <c:ptCount val="5"/>
                <c:pt idx="0">
                  <c:v>6.6</c:v>
                </c:pt>
                <c:pt idx="1">
                  <c:v>6.7</c:v>
                </c:pt>
                <c:pt idx="2">
                  <c:v>6.7</c:v>
                </c:pt>
                <c:pt idx="3">
                  <c:v>6.9</c:v>
                </c:pt>
                <c:pt idx="4">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Sheet1!$C$2:$C$6</c:f>
              <c:numCache>
                <c:formatCode>0.0</c:formatCode>
                <c:ptCount val="5"/>
                <c:pt idx="0">
                  <c:v>3.4000000000000004</c:v>
                </c:pt>
                <c:pt idx="1">
                  <c:v>3.3</c:v>
                </c:pt>
                <c:pt idx="2">
                  <c:v>3.3</c:v>
                </c:pt>
                <c:pt idx="3">
                  <c:v>3.0999999999999996</c:v>
                </c:pt>
                <c:pt idx="4">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0.19999999999999929</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7.8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0.47861844194089986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0.16822300000000023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1.7562259999999998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0.7716220000000007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0.76866099999999982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6.4265049999999997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6.4</c:v>
                </c:pt>
                <c:pt idx="1">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0.50876965905419969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0.14422500000000049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1.5056910000000006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0.66154599999999952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0.26357900000000001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7.4976890000000003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Your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Your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Your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Your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Your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Your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Your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Your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7.6171481284871998</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8.6999999999999993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Sheet1!$B$2:$B$6</c:f>
              <c:numCache>
                <c:formatCode>0.0</c:formatCode>
                <c:ptCount val="5"/>
                <c:pt idx="0">
                  <c:v>8.3000000000000007</c:v>
                </c:pt>
                <c:pt idx="1">
                  <c:v>8.1</c:v>
                </c:pt>
                <c:pt idx="2">
                  <c:v>8.1</c:v>
                </c:pt>
                <c:pt idx="3">
                  <c:v>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Sheet1!$C$2:$C$6</c:f>
              <c:numCache>
                <c:formatCode>0.0</c:formatCode>
                <c:ptCount val="5"/>
                <c:pt idx="0">
                  <c:v>1.6999999999999993</c:v>
                </c:pt>
                <c:pt idx="1">
                  <c:v>1.9000000000000004</c:v>
                </c:pt>
                <c:pt idx="2">
                  <c:v>1.9000000000000004</c:v>
                </c:pt>
                <c:pt idx="3">
                  <c:v>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4.3</c:v>
                </c:pt>
                <c:pt idx="1">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5.7</c:v>
                </c:pt>
                <c:pt idx="1">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8.6999999999999993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Sheet1!$B$2:$B$6</c:f>
              <c:numCache>
                <c:formatCode>0.0</c:formatCode>
                <c:ptCount val="5"/>
                <c:pt idx="0">
                  <c:v>7.3</c:v>
                </c:pt>
                <c:pt idx="1">
                  <c:v>7.4</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Sheet1!$C$2:$C$6</c:f>
              <c:numCache>
                <c:formatCode>0.0</c:formatCode>
                <c:ptCount val="5"/>
                <c:pt idx="0">
                  <c:v>2.7</c:v>
                </c:pt>
                <c:pt idx="1">
                  <c:v>2.5999999999999996</c:v>
                </c:pt>
                <c:pt idx="2">
                  <c:v>2.5</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6.4</c:v>
                </c:pt>
                <c:pt idx="1">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1.3</c:v>
                </c:pt>
                <c:pt idx="1">
                  <c:v>1.8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8.6999999999999993</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88.915099999999995</c:v>
                </c:pt>
                <c:pt idx="1">
                  <c:v>1.8868</c:v>
                </c:pt>
                <c:pt idx="2">
                  <c:v>4.0094000000000003</c:v>
                </c:pt>
                <c:pt idx="3">
                  <c:v>2.5943000000000001</c:v>
                </c:pt>
                <c:pt idx="4">
                  <c:v>0.23580000000000001</c:v>
                </c:pt>
                <c:pt idx="5">
                  <c:v>2.3584999999999998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9.1048999999999936E-2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0.45296599999999998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0.12628299999999992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1.3183809999999996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0.57924900000000079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0.50452899999999978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7.7685750000000002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9.4</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0.59999999999999964</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1.0436097101900188E-2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0.19069799999999937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1.9908560000000008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0.87470999999999943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1.6075970000000002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5.7688509999999997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7.4073000000000278E-2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0.32025900000000007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8.9286000000000421E-2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0.9321299999999999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0.4095449999999996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0.47045199999999987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8.0480789999999995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5.0288999999999362E-2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0.30163600000000024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8.4094000000000335E-2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0.87792699999999968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0.38572899999999954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0.40806400000000131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8.4159279999999992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0.4210050937555998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0.16321200000000058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1.7039179999999998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0.74863999999999908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0.73494700000000002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6.2382780000000002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4.8667000000000016E-2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0.24598800000000054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6.8578999999999724E-2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0.71595899999999979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6.8578999999999724E-2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0.24598700000000129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0.11196799999999918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8.9597169999999995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0.23143102279209948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0.10855000000000015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1.1332489999999993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0.10855000000000103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0.38935799999999965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0.19174199999999963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7.7732890000000001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0.19858936853580023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0.10048900000000049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1.0490890000000004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0.10048899999999961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0.36044300000000007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0.37753599999999921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8.45322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22.5962</c:v>
                </c:pt>
                <c:pt idx="1">
                  <c:v>0.48080000000000001</c:v>
                </c:pt>
                <c:pt idx="2">
                  <c:v>67.788499999999999</c:v>
                </c:pt>
                <c:pt idx="3">
                  <c:v>0.48080000000000001</c:v>
                </c:pt>
                <c:pt idx="4">
                  <c:v>1.2019</c:v>
                </c:pt>
                <c:pt idx="5">
                  <c:v>3.125</c:v>
                </c:pt>
                <c:pt idx="6">
                  <c:v>0.2404</c:v>
                </c:pt>
                <c:pt idx="7">
                  <c:v>1.6827000000000001</c:v>
                </c:pt>
                <c:pt idx="8">
                  <c:v>2.4037999999999999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0.50881799999999977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0.39960799999999974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0.11140799999999995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1.1630829999999994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0.11140800000000084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0.39960800000000063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0.33315399999999862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8.1885910000000006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0.34714796031469941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0.11402800000000024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1.1904319999999995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0.1140270000000001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0.40900500000000051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0.68786000000000058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6.8807660000000004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0.32438400992980032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0.15057799999999943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1.5720090000000004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0.15057700000000018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0.540106999999999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0.36933600000000055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7.492388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0.41704953586260007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0.18832599999999999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1.9660960000000003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0.18832599999999999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0.67550499999999936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0.91260700000000128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5.5115249999999998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0.31449199999999955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0.18011399999999966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5.0214000000000425E-2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0.52422900000000006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5.0214999999999677E-2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0.18011300000000041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6.5346999999999156E-2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9.5237189999999998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0.84</c:v>
                </c:pt>
                <c:pt idx="1">
                  <c:v>0.16000000000000003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Your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Your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Your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Your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Your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Your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Your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Your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8.9864512145613293</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Sheet1!$B$2:$B$6</c:f>
              <c:numCache>
                <c:formatCode>0.0</c:formatCode>
                <c:ptCount val="5"/>
                <c:pt idx="0">
                  <c:v>9.1</c:v>
                </c:pt>
                <c:pt idx="1">
                  <c:v>9.1</c:v>
                </c:pt>
                <c:pt idx="2">
                  <c:v>9</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Sheet1!$C$2:$C$6</c:f>
              <c:numCache>
                <c:formatCode>0.0</c:formatCode>
                <c:ptCount val="5"/>
                <c:pt idx="0">
                  <c:v>0.90000000000000036</c:v>
                </c:pt>
                <c:pt idx="1">
                  <c:v>0.90000000000000036</c:v>
                </c:pt>
                <c:pt idx="2">
                  <c:v>1</c:v>
                </c:pt>
                <c:pt idx="3">
                  <c:v>1</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Sheet1!$B$2:$B$6</c:f>
              <c:numCache>
                <c:formatCode>0.0</c:formatCode>
                <c:ptCount val="5"/>
                <c:pt idx="0">
                  <c:v>8.5</c:v>
                </c:pt>
                <c:pt idx="1">
                  <c:v>8.5</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Sheet1!$C$2:$C$6</c:f>
              <c:numCache>
                <c:formatCode>0.0</c:formatCode>
                <c:ptCount val="5"/>
                <c:pt idx="0">
                  <c:v>1.5</c:v>
                </c:pt>
                <c:pt idx="1">
                  <c:v>1.5</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0.12995899999999949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0.23654100000000078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6.5946000000000282E-2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0.68846600000000002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6.5945999999998506E-2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0.23654100000000078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0.21866999999999948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8.9231300000000005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1.7135000000001455E-2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0.19682199999999916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5.4873000000000616E-2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0.57286199999999887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5.4872000000001364E-2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0.19682300000000019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0.1858209999999989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9.3406760000000002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0.17510823587499935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7.9970000000001207E-2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0.83487399999999923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7.996999999999943E-2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0.28684400000000032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0.11123200000000111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8.6955469999999995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49.397599999999997</c:v>
                </c:pt>
                <c:pt idx="2">
                  <c:v>50.1205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Your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Your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Your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Your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Your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Your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Your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Your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8.4111998209241197</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Sheet1!$B$2:$B$6</c:f>
              <c:numCache>
                <c:formatCode>0.0</c:formatCode>
                <c:ptCount val="5"/>
                <c:pt idx="0">
                  <c:v>9</c:v>
                </c:pt>
                <c:pt idx="1">
                  <c:v>8.6999999999999993</c:v>
                </c:pt>
                <c:pt idx="2">
                  <c:v>8.6</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Sheet1!$C$2:$C$6</c:f>
              <c:numCache>
                <c:formatCode>0.0</c:formatCode>
                <c:ptCount val="5"/>
                <c:pt idx="0">
                  <c:v>1</c:v>
                </c:pt>
                <c:pt idx="1">
                  <c:v>1.3000000000000007</c:v>
                </c:pt>
                <c:pt idx="2">
                  <c:v>1.4000000000000004</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Sheet1!$B$2:$B$6</c:f>
              <c:numCache>
                <c:formatCode>0.0</c:formatCode>
                <c:ptCount val="5"/>
                <c:pt idx="0">
                  <c:v>7.9</c:v>
                </c:pt>
                <c:pt idx="1">
                  <c:v>8.1</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Sheet1!$C$2:$C$6</c:f>
              <c:numCache>
                <c:formatCode>0.0</c:formatCode>
                <c:ptCount val="5"/>
                <c:pt idx="0">
                  <c:v>2.0999999999999996</c:v>
                </c:pt>
                <c:pt idx="1">
                  <c:v>1.9000000000000004</c:v>
                </c:pt>
                <c:pt idx="2">
                  <c:v>1.9000000000000004</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0.12993000000000077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0.28098699999999877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7.8337000000001211E-2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0.81782600000000016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7.8336999999999435E-2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0.2809860000000004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0.18330100000000016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8.6969189999999994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3.9412999999999698E-2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0.24741500000000016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6.8978000000001316E-2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0.72011599999999909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6.8977000000000288E-2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0.24291203551539908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8.8817489999999992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9.3849999999999767E-2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0.30116100000000046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8.3961000000000396E-2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0.87654500000000013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8.396099999999862E-2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0.30116100000000046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6.438100000000091E-2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8.5674659999999996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0.45552599999999988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0.35095399999999977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9.7844000000000264E-2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1.0214720000000002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9.7843999999999376E-2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0.35095400000000065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0.76350300000000004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7.4986649999999999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Your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Your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Your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Your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Your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Your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Your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Your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8.0375903864105709</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Sheet1!$B$2:$B$6</c:f>
              <c:numCache>
                <c:formatCode>0.0</c:formatCode>
                <c:ptCount val="5"/>
                <c:pt idx="0">
                  <c:v>8.6</c:v>
                </c:pt>
                <c:pt idx="1">
                  <c:v>8.3000000000000007</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Sheet1!$C$2:$C$6</c:f>
              <c:numCache>
                <c:formatCode>0.0</c:formatCode>
                <c:ptCount val="5"/>
                <c:pt idx="0">
                  <c:v>1.4000000000000004</c:v>
                </c:pt>
                <c:pt idx="1">
                  <c:v>1.6999999999999993</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Sheet1!$B$2:$B$6</c:f>
              <c:numCache>
                <c:formatCode>0.0</c:formatCode>
                <c:ptCount val="5"/>
                <c:pt idx="0">
                  <c:v>7.6</c:v>
                </c:pt>
                <c:pt idx="1">
                  <c:v>7.6</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Sheet1!$C$2:$C$6</c:f>
              <c:numCache>
                <c:formatCode>0.0</c:formatCode>
                <c:ptCount val="5"/>
                <c:pt idx="0">
                  <c:v>2.4000000000000004</c:v>
                </c:pt>
                <c:pt idx="1">
                  <c:v>2.4000000000000004</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0.41603999999999974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0.28547600000000006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7.9588999999999466E-2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0.83089500000000083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7.9589000000000354E-2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0.28547599999999917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0.2368030000000001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7.9829100000000004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0.20178570072939994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8.7495000000000545E-2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0.91343599999999991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8.7494999999999656E-2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0.31383600000000023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0.62578500000000048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7.3139810000000001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0.15077746760380073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6.0038999999999731E-2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0.62680100000000039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6.0039999999998983E-2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0.2153539999999996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0.30631100000000089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9.0893359999999994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0.14263799999999982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0.3928199999999995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0.10951500000000003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1.1433250000000008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0.10951500000000003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0.39281999999999861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0.52667800000000042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7.5565949999999997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0.13381702761540026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0.14693999999999985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1.5340289999999994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0.14694000000000074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0.52705699999999922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1.568715000000001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6.1962609999999998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6.3678999999999997</c:v>
                </c:pt>
                <c:pt idx="1">
                  <c:v>8.9623000000000008</c:v>
                </c:pt>
                <c:pt idx="2">
                  <c:v>28.773599999999998</c:v>
                </c:pt>
                <c:pt idx="3">
                  <c:v>55.8962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9.8394168721000597E-2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4.2932999999999666E-2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0.44820700000000002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4.2933000000001442E-2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0.15399399999999908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0.1143029999999996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9.3670939999999998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0.20262700000000144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0.21004099999999859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5.8558000000001442E-2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0.61133499999999863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5.8558000000001442E-2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0.21004099999999859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0.19217100000000009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8.8075799999999997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0.24950697606460004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8.9523000000000685E-2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0.93461000000000016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8.9522999999999797E-2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0.32110999999999912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0.4188679999999998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7.9869649999999996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Your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Your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Your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Your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Your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Your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Your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Your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8.2155165495468498</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Sheet1!$B$2:$B$6</c:f>
              <c:numCache>
                <c:formatCode>0.0</c:formatCode>
                <c:ptCount val="5"/>
                <c:pt idx="0">
                  <c:v>8.6</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Sheet1!$C$2:$C$6</c:f>
              <c:numCache>
                <c:formatCode>0.0</c:formatCode>
                <c:ptCount val="5"/>
                <c:pt idx="0">
                  <c:v>1.4000000000000004</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Sheet1!$B$2:$B$6</c:f>
              <c:numCache>
                <c:formatCode>0.0</c:formatCode>
                <c:ptCount val="5"/>
                <c:pt idx="0">
                  <c:v>7.9</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Sheet1!$C$2:$C$6</c:f>
              <c:numCache>
                <c:formatCode>0.0</c:formatCode>
                <c:ptCount val="5"/>
                <c:pt idx="0">
                  <c:v>2.0999999999999996</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8.3871999999999503E-2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0.22260900000000028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6.206200000000095E-2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0.64791499999999935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6.206200000000095E-2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0.2226089999999985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0.13123400000000096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9.0384419999999999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0.51032999999999973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0.26979299999999995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7.5216000000000172E-2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0.78524700000000092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7.5216999999998535E-2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0.26979299999999995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0.39222200000000029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7.8245149999999999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5.135299999999976E-2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0.30730700000000066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8.567499999999928E-2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0.89443300000000114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8.567399999999914E-2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0.30730699999999977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0.46174800000000005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7.7835929999999998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Your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Your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Your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Your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Your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Your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Your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Your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7.2630022990060503</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RR8 | The Leeds Teaching Hospitals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RR8 | The Leeds Teaching Hospitals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RR8 | The Leeds Teaching Hospitals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The Leeds Teaching Hospitals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365909774"/>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729171772"/>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Q25. How much information about your condition or treatment was given to you?</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Doctors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Q16. When you asked doctors questions, did you get answers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692358949"/>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2004536"/>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769213270"/>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Q9. Did you get enough help from staff to wash or keep yourself clean?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2451945"/>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97633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7162811"/>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4051586363"/>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12535929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8547444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39602844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69754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68209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51909709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433574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460758576"/>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84647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7001915"/>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27057247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19891067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6364679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08752294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6356802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26407415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17965007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5813966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32450674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405693316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75628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50061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1217268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03909133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87186746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91663319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66188421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99846138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71856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13799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4706041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74658532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880089119"/>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4270134944"/>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11003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8715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72005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0183061"/>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55534894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13589918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1373317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33962889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729274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82322261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79419841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659526598"/>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413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10898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719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7870015"/>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425218871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14150710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8787365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73447711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342332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81312581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76613029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80910751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094129361"/>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31642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60567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53407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074581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74848461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797406833"/>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0121557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41110504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2786255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85641890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81714743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31532200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78277374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32886976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11745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80344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0352377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11579969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9427518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20163674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55367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77349"/>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99586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8961437"/>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12470767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777558404"/>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214402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82594549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512800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6561330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403441057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82535552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44402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69302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58828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9724794"/>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58872210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19413931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6086450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08929847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7191911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98865846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51629484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92458541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525113366"/>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25868604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02877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06434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998182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40442139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5094525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53093835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672025557"/>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95581452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31175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01169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711922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09895494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81618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92987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83145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580536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404862009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68463928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0779508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8971143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4737814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599812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04799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5357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33330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5732429"/>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16153269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66124940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7554350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6219620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3188126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78306249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56145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32001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30875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0466298"/>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02072547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145085325"/>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6860223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12757493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5694412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89609506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55155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98224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51761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41724319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1254450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474862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139561998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6342380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7966768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19775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8257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47698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3663891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9842334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2294608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(90)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(145)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5987820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7933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3790909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42860021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(126)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(215)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57267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6239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7016023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6676062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6133243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(126)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(215)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41404405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93988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8302598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745973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(126)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(215)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36434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87327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7100806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610180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42415119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6224970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78621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3171417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3963108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37113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19478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4247711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6485030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8498710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(163)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9130318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2307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9958549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7168986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(159)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18695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87963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83680120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3764336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6224074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(140)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67436624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3834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7128360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2637229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(133)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9448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96423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96979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60154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6083908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705081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0713201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9407325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7634694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4469886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(116)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94393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6839273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5073666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566680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8817718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73162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7224327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6009369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(131)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71902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38165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0174516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4852857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9564311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(139)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48981219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18550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68423005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50538942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(139)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521218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45172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9607872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31215062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4337877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(133)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8658914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89572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575659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5451190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(138)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95513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48635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41010560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621076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7868739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(138)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557735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33946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6398458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9868072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(138)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66582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20237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863962523"/>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5162638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6838341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894047616"/>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80739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8489402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693286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63515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91636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2254357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6021157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42551346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4961917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82705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5931729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0967730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54018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59265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49055460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47336052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2244400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(128)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3197682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51281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9432064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8411761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87573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14125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2882191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2285488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4545877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8337180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04654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210899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4028335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(127)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29320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70297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5288364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1663786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5195215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(130)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2176847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52512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6511886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6665815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(135)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2818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42639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7565679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9124198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42237840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(133)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7787158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70768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6209174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38115091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88981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73072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789897503"/>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8612404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7811197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288231091"/>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45858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9429208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5446779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68292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86637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84272365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7615038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6641949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1875565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45819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1416174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4285974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(131)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581644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71105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666778435"/>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3371664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84028525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(180)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292734129"/>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83002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5245460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5107399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49240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64981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22386379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3035922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7952245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5061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00516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40254091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3149998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(129)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08995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20025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505522464"/>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77561092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2019792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(122)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114332101"/>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07542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6413074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5961603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(86)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(125)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61209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8396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6659410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10914244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4393088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2713393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68586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3380363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4775781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9064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06387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68176004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50532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4514509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0907386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LEEDS GENERAL INFIRMARY (141)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JAMES'S UNIVERSITY HOSPITAL (252)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39847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28356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91526830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137474806"/>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84452697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46090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88557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776357704"/>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13823720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587722244"/>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96766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203527"/>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123755509"/>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18581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44346233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997857308"/>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36857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82308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98012827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4087565517"/>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76014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7091499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70247861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114193284"/>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48123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48235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90735003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691132823"/>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504530018"/>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809273589"/>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00141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1139120"/>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5695169"/>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32083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67931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83067442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60518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729796047"/>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63262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91752893"/>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74564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351095574"/>
              </p:ext>
            </p:extLst>
          </p:nvPr>
        </p:nvGraphicFramePr>
        <p:xfrm>
          <a:off x="469068" y="1548000"/>
          <a:ext cx="11253864" cy="2013248"/>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 How did you feel about the length of time you were on the waiting list before your admission to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Q42. Before you left hospital, did you know what would happen next with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2198802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97172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The Leeds Teaching Hospitals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190212295"/>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Further health or social care services: patients being given information about further health or social care services they may need after leaving hospital
Taking medication: patients being able to take medication they brought to hospital when needed
Disturbance from hospital lighting: patients not being bothered at night by hospital lighting
Information: patients being given the right amount of information about their condition or treatment
Answers to questions: doctors answering patients questions in a way they could understand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029483433"/>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Waiting to get to a bed: patients feeling that they waited the right amount of time to get to a bed on a ward after they arrived at the hospital
Food outside set meal times: patients being able to get hospital food outside of set meal times, if needed
Help to wash and keep clean: patients getting enough help to wash and keep clean
Information about medicines to take at home: patients being given information about medicines they were to take at home</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The Leeds Teaching Hospitals NHS Trust who had attended in late 2021. Responses were received from 424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14048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3128183"/>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424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949071832"/>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6359298"/>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479189876"/>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8644485"/>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36%</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457959620"/>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744192411"/>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477656334"/>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402992248"/>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904387089"/>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897305135"/>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4457859"/>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067824832"/>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1124417"/>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786588259"/>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214665100"/>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16416</Words>
  <Application>Microsoft Office PowerPoint</Application>
  <PresentationFormat>Widescreen</PresentationFormat>
  <Paragraphs>2335</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The Leeds Teaching Hospitals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2022-09-30T11:10:12Z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